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58" r:id="rId5"/>
    <p:sldId id="285" r:id="rId6"/>
    <p:sldId id="259" r:id="rId7"/>
    <p:sldId id="284" r:id="rId8"/>
    <p:sldId id="260" r:id="rId9"/>
    <p:sldId id="261" r:id="rId10"/>
    <p:sldId id="262" r:id="rId11"/>
    <p:sldId id="286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9" r:id="rId31"/>
    <p:sldId id="281" r:id="rId32"/>
    <p:sldId id="282" r:id="rId33"/>
    <p:sldId id="287" r:id="rId34"/>
    <p:sldId id="288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758CD4-5906-4831-9379-53938DB20670}" v="88" dt="2019-08-26T19:33:39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4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e Dabney" userId="S::dabneyh@rcschools.net::17715027-55f8-43e3-bbb4-e8bf8cf603ba" providerId="AD" clId="Web-{6AF4F4A0-1914-1CA8-7991-FB889EA3396B}"/>
    <pc:docChg chg="addSld modSld">
      <pc:chgData name="Hollye Dabney" userId="S::dabneyh@rcschools.net::17715027-55f8-43e3-bbb4-e8bf8cf603ba" providerId="AD" clId="Web-{6AF4F4A0-1914-1CA8-7991-FB889EA3396B}" dt="2019-08-20T21:43:47.391" v="698" actId="14100"/>
      <pc:docMkLst>
        <pc:docMk/>
      </pc:docMkLst>
      <pc:sldChg chg="modSp">
        <pc:chgData name="Hollye Dabney" userId="S::dabneyh@rcschools.net::17715027-55f8-43e3-bbb4-e8bf8cf603ba" providerId="AD" clId="Web-{6AF4F4A0-1914-1CA8-7991-FB889EA3396B}" dt="2019-08-20T21:06:07.522" v="679" actId="20577"/>
        <pc:sldMkLst>
          <pc:docMk/>
          <pc:sldMk cId="636738788" sldId="257"/>
        </pc:sldMkLst>
        <pc:spChg chg="mod">
          <ac:chgData name="Hollye Dabney" userId="S::dabneyh@rcschools.net::17715027-55f8-43e3-bbb4-e8bf8cf603ba" providerId="AD" clId="Web-{6AF4F4A0-1914-1CA8-7991-FB889EA3396B}" dt="2019-08-20T21:06:07.522" v="679" actId="20577"/>
          <ac:spMkLst>
            <pc:docMk/>
            <pc:sldMk cId="636738788" sldId="257"/>
            <ac:spMk id="2" creationId="{D4B65100-3B24-4343-A444-D3F3E1AFAC2D}"/>
          </ac:spMkLst>
        </pc:spChg>
        <pc:spChg chg="mod">
          <ac:chgData name="Hollye Dabney" userId="S::dabneyh@rcschools.net::17715027-55f8-43e3-bbb4-e8bf8cf603ba" providerId="AD" clId="Web-{6AF4F4A0-1914-1CA8-7991-FB889EA3396B}" dt="2019-08-20T20:59:34.263" v="651" actId="20577"/>
          <ac:spMkLst>
            <pc:docMk/>
            <pc:sldMk cId="636738788" sldId="257"/>
            <ac:spMk id="3" creationId="{91829A78-BC49-42F1-B23D-DAF939F2E93A}"/>
          </ac:spMkLst>
        </pc:spChg>
        <pc:spChg chg="mod">
          <ac:chgData name="Hollye Dabney" userId="S::dabneyh@rcschools.net::17715027-55f8-43e3-bbb4-e8bf8cf603ba" providerId="AD" clId="Web-{6AF4F4A0-1914-1CA8-7991-FB889EA3396B}" dt="2019-08-20T20:59:36.903" v="654" actId="1076"/>
          <ac:spMkLst>
            <pc:docMk/>
            <pc:sldMk cId="636738788" sldId="257"/>
            <ac:spMk id="4" creationId="{CD141F46-226D-4F26-8B82-049659210953}"/>
          </ac:spMkLst>
        </pc:spChg>
        <pc:spChg chg="mod">
          <ac:chgData name="Hollye Dabney" userId="S::dabneyh@rcschools.net::17715027-55f8-43e3-bbb4-e8bf8cf603ba" providerId="AD" clId="Web-{6AF4F4A0-1914-1CA8-7991-FB889EA3396B}" dt="2019-08-20T20:59:38.575" v="655" actId="1076"/>
          <ac:spMkLst>
            <pc:docMk/>
            <pc:sldMk cId="636738788" sldId="257"/>
            <ac:spMk id="5" creationId="{AF67C807-8EED-43E3-8070-F1C6A2B5C065}"/>
          </ac:spMkLst>
        </pc:spChg>
      </pc:sldChg>
      <pc:sldChg chg="addSp delSp modSp">
        <pc:chgData name="Hollye Dabney" userId="S::dabneyh@rcschools.net::17715027-55f8-43e3-bbb4-e8bf8cf603ba" providerId="AD" clId="Web-{6AF4F4A0-1914-1CA8-7991-FB889EA3396B}" dt="2019-08-20T21:01:07.562" v="658" actId="1076"/>
        <pc:sldMkLst>
          <pc:docMk/>
          <pc:sldMk cId="1145910766" sldId="259"/>
        </pc:sldMkLst>
        <pc:spChg chg="add del mod">
          <ac:chgData name="Hollye Dabney" userId="S::dabneyh@rcschools.net::17715027-55f8-43e3-bbb4-e8bf8cf603ba" providerId="AD" clId="Web-{6AF4F4A0-1914-1CA8-7991-FB889EA3396B}" dt="2019-08-20T21:01:04.640" v="657" actId="1076"/>
          <ac:spMkLst>
            <pc:docMk/>
            <pc:sldMk cId="1145910766" sldId="259"/>
            <ac:spMk id="3" creationId="{D648AF59-3071-4C42-A4F4-2B2672F0792B}"/>
          </ac:spMkLst>
        </pc:spChg>
        <pc:picChg chg="del">
          <ac:chgData name="Hollye Dabney" userId="S::dabneyh@rcschools.net::17715027-55f8-43e3-bbb4-e8bf8cf603ba" providerId="AD" clId="Web-{6AF4F4A0-1914-1CA8-7991-FB889EA3396B}" dt="2019-08-20T21:00:59.640" v="656" actId="1076"/>
          <ac:picMkLst>
            <pc:docMk/>
            <pc:sldMk cId="1145910766" sldId="259"/>
            <ac:picMk id="4" creationId="{D3747E85-7DD2-48BD-B90C-7FF085CCFC7B}"/>
          </ac:picMkLst>
        </pc:picChg>
        <pc:picChg chg="add mod ord">
          <ac:chgData name="Hollye Dabney" userId="S::dabneyh@rcschools.net::17715027-55f8-43e3-bbb4-e8bf8cf603ba" providerId="AD" clId="Web-{6AF4F4A0-1914-1CA8-7991-FB889EA3396B}" dt="2019-08-20T21:01:07.562" v="658" actId="1076"/>
          <ac:picMkLst>
            <pc:docMk/>
            <pc:sldMk cId="1145910766" sldId="259"/>
            <ac:picMk id="5" creationId="{16F06E58-0836-4046-9C83-9190EAB5DE75}"/>
          </ac:picMkLst>
        </pc:picChg>
      </pc:sldChg>
      <pc:sldChg chg="modSp">
        <pc:chgData name="Hollye Dabney" userId="S::dabneyh@rcschools.net::17715027-55f8-43e3-bbb4-e8bf8cf603ba" providerId="AD" clId="Web-{6AF4F4A0-1914-1CA8-7991-FB889EA3396B}" dt="2019-08-20T21:19:02.745" v="690" actId="20577"/>
        <pc:sldMkLst>
          <pc:docMk/>
          <pc:sldMk cId="4084709547" sldId="260"/>
        </pc:sldMkLst>
        <pc:spChg chg="mod">
          <ac:chgData name="Hollye Dabney" userId="S::dabneyh@rcschools.net::17715027-55f8-43e3-bbb4-e8bf8cf603ba" providerId="AD" clId="Web-{6AF4F4A0-1914-1CA8-7991-FB889EA3396B}" dt="2019-08-20T21:19:02.745" v="690" actId="20577"/>
          <ac:spMkLst>
            <pc:docMk/>
            <pc:sldMk cId="4084709547" sldId="260"/>
            <ac:spMk id="3" creationId="{C5157B38-5F94-41F0-A8E7-06F39B966094}"/>
          </ac:spMkLst>
        </pc:spChg>
      </pc:sldChg>
      <pc:sldChg chg="modSp new">
        <pc:chgData name="Hollye Dabney" userId="S::dabneyh@rcschools.net::17715027-55f8-43e3-bbb4-e8bf8cf603ba" providerId="AD" clId="Web-{6AF4F4A0-1914-1CA8-7991-FB889EA3396B}" dt="2019-08-20T20:57:56.354" v="509" actId="20577"/>
        <pc:sldMkLst>
          <pc:docMk/>
          <pc:sldMk cId="839950294" sldId="283"/>
        </pc:sldMkLst>
        <pc:spChg chg="mod">
          <ac:chgData name="Hollye Dabney" userId="S::dabneyh@rcschools.net::17715027-55f8-43e3-bbb4-e8bf8cf603ba" providerId="AD" clId="Web-{6AF4F4A0-1914-1CA8-7991-FB889EA3396B}" dt="2019-08-20T20:56:23.773" v="236" actId="20577"/>
          <ac:spMkLst>
            <pc:docMk/>
            <pc:sldMk cId="839950294" sldId="283"/>
            <ac:spMk id="2" creationId="{8B2E1656-7825-4276-A03D-ACCB747B5918}"/>
          </ac:spMkLst>
        </pc:spChg>
        <pc:spChg chg="mod">
          <ac:chgData name="Hollye Dabney" userId="S::dabneyh@rcschools.net::17715027-55f8-43e3-bbb4-e8bf8cf603ba" providerId="AD" clId="Web-{6AF4F4A0-1914-1CA8-7991-FB889EA3396B}" dt="2019-08-20T20:57:56.354" v="509" actId="20577"/>
          <ac:spMkLst>
            <pc:docMk/>
            <pc:sldMk cId="839950294" sldId="283"/>
            <ac:spMk id="3" creationId="{83F43138-5655-4BE0-8AC9-2DEA48BDC945}"/>
          </ac:spMkLst>
        </pc:spChg>
      </pc:sldChg>
      <pc:sldChg chg="addSp delSp modSp new">
        <pc:chgData name="Hollye Dabney" userId="S::dabneyh@rcschools.net::17715027-55f8-43e3-bbb4-e8bf8cf603ba" providerId="AD" clId="Web-{6AF4F4A0-1914-1CA8-7991-FB889EA3396B}" dt="2019-08-20T21:01:52.688" v="660" actId="14100"/>
        <pc:sldMkLst>
          <pc:docMk/>
          <pc:sldMk cId="94755141" sldId="284"/>
        </pc:sldMkLst>
        <pc:spChg chg="del">
          <ac:chgData name="Hollye Dabney" userId="S::dabneyh@rcschools.net::17715027-55f8-43e3-bbb4-e8bf8cf603ba" providerId="AD" clId="Web-{6AF4F4A0-1914-1CA8-7991-FB889EA3396B}" dt="2019-08-20T21:01:52.688" v="660" actId="14100"/>
          <ac:spMkLst>
            <pc:docMk/>
            <pc:sldMk cId="94755141" sldId="284"/>
            <ac:spMk id="3" creationId="{E71BEAA8-0C71-4128-AD29-F2ACEA48BCEF}"/>
          </ac:spMkLst>
        </pc:spChg>
        <pc:picChg chg="add mod ord">
          <ac:chgData name="Hollye Dabney" userId="S::dabneyh@rcschools.net::17715027-55f8-43e3-bbb4-e8bf8cf603ba" providerId="AD" clId="Web-{6AF4F4A0-1914-1CA8-7991-FB889EA3396B}" dt="2019-08-20T21:01:52.688" v="660" actId="14100"/>
          <ac:picMkLst>
            <pc:docMk/>
            <pc:sldMk cId="94755141" sldId="284"/>
            <ac:picMk id="4" creationId="{2F502302-0AF2-43D6-A73F-9EF6E37330CA}"/>
          </ac:picMkLst>
        </pc:picChg>
      </pc:sldChg>
      <pc:sldChg chg="addSp delSp modSp new">
        <pc:chgData name="Hollye Dabney" userId="S::dabneyh@rcschools.net::17715027-55f8-43e3-bbb4-e8bf8cf603ba" providerId="AD" clId="Web-{6AF4F4A0-1914-1CA8-7991-FB889EA3396B}" dt="2019-08-20T21:11:49.312" v="687" actId="14100"/>
        <pc:sldMkLst>
          <pc:docMk/>
          <pc:sldMk cId="2814951291" sldId="285"/>
        </pc:sldMkLst>
        <pc:spChg chg="del">
          <ac:chgData name="Hollye Dabney" userId="S::dabneyh@rcschools.net::17715027-55f8-43e3-bbb4-e8bf8cf603ba" providerId="AD" clId="Web-{6AF4F4A0-1914-1CA8-7991-FB889EA3396B}" dt="2019-08-20T21:11:43.125" v="683" actId="14100"/>
          <ac:spMkLst>
            <pc:docMk/>
            <pc:sldMk cId="2814951291" sldId="285"/>
            <ac:spMk id="3" creationId="{D84ECEE0-23CD-4673-BA1E-16D50A2CCA94}"/>
          </ac:spMkLst>
        </pc:spChg>
        <pc:picChg chg="add mod ord">
          <ac:chgData name="Hollye Dabney" userId="S::dabneyh@rcschools.net::17715027-55f8-43e3-bbb4-e8bf8cf603ba" providerId="AD" clId="Web-{6AF4F4A0-1914-1CA8-7991-FB889EA3396B}" dt="2019-08-20T21:11:49.312" v="687" actId="14100"/>
          <ac:picMkLst>
            <pc:docMk/>
            <pc:sldMk cId="2814951291" sldId="285"/>
            <ac:picMk id="4" creationId="{059EDAAB-13DE-4DB4-8DC2-5603DB84244E}"/>
          </ac:picMkLst>
        </pc:picChg>
      </pc:sldChg>
      <pc:sldChg chg="addSp delSp modSp new">
        <pc:chgData name="Hollye Dabney" userId="S::dabneyh@rcschools.net::17715027-55f8-43e3-bbb4-e8bf8cf603ba" providerId="AD" clId="Web-{6AF4F4A0-1914-1CA8-7991-FB889EA3396B}" dt="2019-08-20T21:43:47.391" v="698" actId="14100"/>
        <pc:sldMkLst>
          <pc:docMk/>
          <pc:sldMk cId="1010608967" sldId="286"/>
        </pc:sldMkLst>
        <pc:spChg chg="del">
          <ac:chgData name="Hollye Dabney" userId="S::dabneyh@rcschools.net::17715027-55f8-43e3-bbb4-e8bf8cf603ba" providerId="AD" clId="Web-{6AF4F4A0-1914-1CA8-7991-FB889EA3396B}" dt="2019-08-20T21:43:39.750" v="694" actId="14100"/>
          <ac:spMkLst>
            <pc:docMk/>
            <pc:sldMk cId="1010608967" sldId="286"/>
            <ac:spMk id="3" creationId="{BAAB5D6B-5667-45FE-A79A-DFC2172D0157}"/>
          </ac:spMkLst>
        </pc:spChg>
        <pc:picChg chg="add mod ord">
          <ac:chgData name="Hollye Dabney" userId="S::dabneyh@rcschools.net::17715027-55f8-43e3-bbb4-e8bf8cf603ba" providerId="AD" clId="Web-{6AF4F4A0-1914-1CA8-7991-FB889EA3396B}" dt="2019-08-20T21:43:47.391" v="698" actId="14100"/>
          <ac:picMkLst>
            <pc:docMk/>
            <pc:sldMk cId="1010608967" sldId="286"/>
            <ac:picMk id="4" creationId="{C7A80C8B-0743-4B8D-AC25-EBBAFD18006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18483-43A9-42A5-B83B-799A3E804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171D27-66B1-48DD-9BC4-1A9AC1EA29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4DFD2-FC60-4E87-B5CE-3B1DAF141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AF92B-F9C4-4D7B-B45A-06850B780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92877-7043-40F6-B946-FB1E4F8D9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22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1A597-B976-4AF5-B5F3-1672DDAC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B8137-A520-4CBE-9D39-CC32FE6BA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35232-96F2-43DC-A0FC-EBEBCB22F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CAD3A-0423-4E53-AC3A-F8D19DD2C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21D4C-6948-4303-B895-04494550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20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9021A-E4FA-4ABA-951B-08A96ACBD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8BBA5-2253-4D6C-9890-4EB4562E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5AAAD-21E2-4995-8E85-BC88187B2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6AE9E-1C29-4659-AA76-447F9B253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FFD8D-088F-4077-91EB-9041256E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5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A41F-26E5-42C5-9910-020FE8EEE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28B74-E169-4077-A637-6D026D1C6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37F5E-0CD4-4B64-8E18-FF1B8EAAB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38DDD5-2ACD-4AD7-8EC8-9249BA290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BA0B4-74CA-4558-9301-D8BD9A324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AD062A-C867-4DC6-8B40-B9FF0CAE2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01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96CD-A3AA-4D1B-B802-7583B5C85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A0AF1-FC00-4E56-95C7-87AEBC116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8B90B-3DC6-4901-888D-AFA8FC9F2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A31607-CC85-479A-9ACA-734A6A41D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4ECC8D-3D1C-426C-9C64-101A9521D6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6684FD-4F20-477D-8D7A-825B124AF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A2B7FF-19BF-4D52-B471-7A50E9D11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828A8-8038-44E5-9FB9-EED465951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09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25A70-8E8D-45FA-B643-1D7990733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6FC76E-2A74-400C-9DC4-AA397C26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D0412A-CE45-4A3F-A21D-7A66F3424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26334D-0736-440E-9BCD-E81AC4A6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FC3AD2-25DB-42D8-9296-619CA7B16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5B1044-338B-4E56-B3A6-232941C8B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260BA-6E31-4936-84B7-1187586C2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05544-A7E6-45D7-878D-2512F391B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A8A79-32F6-4216-A989-240742FA0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FF650-F2DD-4397-B1CE-C28226C75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AA01A-3C34-4024-8B2C-A39345CA7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7F382-66B5-4704-88AD-8A0B94E2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3D1B33-C328-483A-962D-17FAA0BDD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7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42F82-4B4A-4C46-A974-05F0086C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88C0B3-5E8A-4FFE-A96F-127FA6C77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89492-B564-4F80-B584-B366204C53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76D427-9343-441F-B744-334E9D772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F4F21-6E54-4D50-A7B4-648D689EF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E2777-1644-4BEE-A807-499BE7623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99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F400E-4C08-4AEF-9783-004C2DCEF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4772C9-DBC6-42E5-9DC6-58A0ABD3A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FF679-3427-4C97-8A11-01B005702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AD0F7-7802-4C65-AD2B-CD8A98AD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6A31B-C69C-471A-9098-55EAE6672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05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CDA707-7C73-4F69-8AB4-16C865CFE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FA8A8C-8D99-470A-9AFE-8C8A4E406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4AAE4-37F0-4519-8D3F-F93DCA145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6ABA1-76EC-424F-9154-F56AE5784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6070C-3095-4223-9F10-04C4D14CD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95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CDE809-B698-4A10-96DA-84AA82B4E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27067-8BB3-4FBF-B396-BB4BF326E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EF728-34D0-42B6-9E6E-BB99A11D6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1B44F-3BEE-4E0F-8522-4EF2267B98B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87241-0111-4772-850B-7754FDDD8D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701A3-05F6-4D40-9E30-F9717BF1E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8BF2-7622-4B0F-91A1-D3FD93CA8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player.com/slide/6899511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handiradial.wordpress.com/2013/04/11/carbohydrate-lecture-second-lecture-yeahhh-buddy/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2BD7F-FEA9-42B8-B808-0EAEE4063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870" y="1122363"/>
            <a:ext cx="10840278" cy="2387600"/>
          </a:xfrm>
        </p:spPr>
        <p:txBody>
          <a:bodyPr>
            <a:normAutofit/>
          </a:bodyPr>
          <a:lstStyle/>
          <a:p>
            <a:r>
              <a:rPr lang="en-US" sz="4400" dirty="0"/>
              <a:t>Organic Compounds/Macromolecules/Biomolecules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7A1602-CFB0-4613-A61A-7E9AB6016C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90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E1656-7825-4276-A03D-ACCB747B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Calibri Light"/>
              </a:rPr>
              <a:t>Organic Molecules  AKA:  Macromolecules/Biomolecules</a:t>
            </a:r>
            <a:endParaRPr lang="en-US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43138-5655-4BE0-8AC9-2DEA48BDC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Large molecules that make up our body.  We eat them, digest them, then build them back up again to use.  </a:t>
            </a:r>
          </a:p>
          <a:p>
            <a:r>
              <a:rPr lang="en-US">
                <a:cs typeface="Calibri"/>
              </a:rPr>
              <a:t>4 macromolecules include:  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1.  Carbohydrates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2. Lipids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3. Proteins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4. Nucleic Acids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9950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65100-3B24-4343-A444-D3F3E1AF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and Breaking Apart Organic Molecules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29A78-BC49-42F1-B23D-DAF939F2E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Macromolecules are usually assembled from basic building blocks –</a:t>
            </a:r>
            <a:r>
              <a:rPr lang="en-US" b="1" u="sng"/>
              <a:t>monomers.</a:t>
            </a:r>
            <a:r>
              <a:rPr lang="en-US" b="1" dirty="0"/>
              <a:t>  </a:t>
            </a:r>
            <a:r>
              <a:rPr lang="en-US"/>
              <a:t>They are put together to form </a:t>
            </a:r>
            <a:r>
              <a:rPr lang="en-US" b="1" u="sng"/>
              <a:t>polymers.  </a:t>
            </a:r>
            <a:r>
              <a:rPr lang="en-US" dirty="0"/>
              <a:t> 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Each monomer of a macromolecule are held together by </a:t>
            </a:r>
            <a:r>
              <a:rPr lang="en-US" b="1" u="sng">
                <a:cs typeface="Calibri"/>
              </a:rPr>
              <a:t>covalent bonds</a:t>
            </a:r>
          </a:p>
          <a:p>
            <a:r>
              <a:rPr lang="en-US" b="1" dirty="0"/>
              <a:t>Condensation Reaction/aka Dehydration Synthesis</a:t>
            </a:r>
            <a:r>
              <a:rPr lang="en-US" dirty="0"/>
              <a:t>:  put them together  (X</a:t>
            </a:r>
            <a:r>
              <a:rPr lang="en-US" b="1" dirty="0">
                <a:solidFill>
                  <a:schemeClr val="accent1"/>
                </a:solidFill>
              </a:rPr>
              <a:t>H</a:t>
            </a:r>
            <a:r>
              <a:rPr lang="en-US"/>
              <a:t> + X</a:t>
            </a:r>
            <a:r>
              <a:rPr lang="en-US" b="1">
                <a:solidFill>
                  <a:schemeClr val="accent1"/>
                </a:solidFill>
              </a:rPr>
              <a:t>OH</a:t>
            </a:r>
            <a:r>
              <a:rPr lang="en-US"/>
              <a:t>              XX + </a:t>
            </a:r>
            <a:r>
              <a:rPr lang="en-US" b="1" dirty="0">
                <a:solidFill>
                  <a:schemeClr val="accent1"/>
                </a:solidFill>
              </a:rPr>
              <a:t>H</a:t>
            </a:r>
            <a:r>
              <a:rPr lang="en-US" b="1" baseline="-25000" dirty="0">
                <a:solidFill>
                  <a:schemeClr val="accent1"/>
                </a:solidFill>
              </a:rPr>
              <a:t>2</a:t>
            </a:r>
            <a:r>
              <a:rPr lang="en-US" b="1" dirty="0">
                <a:solidFill>
                  <a:schemeClr val="accent1"/>
                </a:solidFill>
              </a:rPr>
              <a:t>0</a:t>
            </a:r>
            <a:r>
              <a:rPr lang="en-US" dirty="0"/>
              <a:t>)</a:t>
            </a:r>
            <a:endParaRPr lang="en-US" dirty="0">
              <a:cs typeface="Calibri"/>
            </a:endParaRPr>
          </a:p>
          <a:p>
            <a:r>
              <a:rPr lang="en-US" b="1" dirty="0"/>
              <a:t>Hydrolysis </a:t>
            </a:r>
            <a:r>
              <a:rPr lang="en-US" dirty="0"/>
              <a:t>breaks them apart</a:t>
            </a:r>
          </a:p>
          <a:p>
            <a:pPr marL="0" indent="0">
              <a:buNone/>
            </a:pPr>
            <a:r>
              <a:rPr lang="en-US" dirty="0"/>
              <a:t>(XX + </a:t>
            </a:r>
            <a:r>
              <a:rPr lang="en-US" b="1" dirty="0">
                <a:solidFill>
                  <a:schemeClr val="accent1"/>
                </a:solidFill>
              </a:rPr>
              <a:t>H</a:t>
            </a:r>
            <a:r>
              <a:rPr lang="en-US" b="1" baseline="-25000" dirty="0">
                <a:solidFill>
                  <a:schemeClr val="accent1"/>
                </a:solidFill>
              </a:rPr>
              <a:t>2</a:t>
            </a:r>
            <a:r>
              <a:rPr lang="en-US" b="1">
                <a:solidFill>
                  <a:schemeClr val="accent1"/>
                </a:solidFill>
              </a:rPr>
              <a:t>0                   </a:t>
            </a:r>
            <a:r>
              <a:rPr lang="en-US" dirty="0"/>
              <a:t>X</a:t>
            </a:r>
            <a:r>
              <a:rPr lang="en-US" b="1" dirty="0">
                <a:solidFill>
                  <a:schemeClr val="accent1"/>
                </a:solidFill>
              </a:rPr>
              <a:t>H</a:t>
            </a:r>
            <a:r>
              <a:rPr lang="en-US" dirty="0"/>
              <a:t> + X</a:t>
            </a:r>
            <a:r>
              <a:rPr lang="en-US" b="1" dirty="0">
                <a:solidFill>
                  <a:schemeClr val="accent1"/>
                </a:solidFill>
              </a:rPr>
              <a:t>OH</a:t>
            </a:r>
            <a:r>
              <a:rPr lang="en-US" dirty="0"/>
              <a:t>)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D141F46-226D-4F26-8B82-049659210953}"/>
              </a:ext>
            </a:extLst>
          </p:cNvPr>
          <p:cNvSpPr/>
          <p:nvPr/>
        </p:nvSpPr>
        <p:spPr>
          <a:xfrm>
            <a:off x="4164654" y="4043491"/>
            <a:ext cx="927652" cy="3445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F67C807-8EED-43E3-8070-F1C6A2B5C065}"/>
              </a:ext>
            </a:extLst>
          </p:cNvPr>
          <p:cNvSpPr/>
          <p:nvPr/>
        </p:nvSpPr>
        <p:spPr>
          <a:xfrm>
            <a:off x="2482469" y="5145420"/>
            <a:ext cx="927652" cy="3445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3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93F8B9-76C2-4993-86D3-11543EA8A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3047" y="464234"/>
            <a:ext cx="10415014" cy="575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98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AF89C-F978-4D32-9153-1C34D8850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059EDAAB-13DE-4DB4-8DC2-5603DB8424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7716" y="2011002"/>
            <a:ext cx="7912677" cy="409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51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close up of a logo&#10;&#10;Description generated with high confidence">
            <a:extLst>
              <a:ext uri="{FF2B5EF4-FFF2-40B4-BE49-F238E27FC236}">
                <a16:creationId xmlns:a16="http://schemas.microsoft.com/office/drawing/2014/main" id="{16F06E58-0836-4046-9C83-9190EAB5DE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994" y="938931"/>
            <a:ext cx="7715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10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959E5-6955-48D1-8836-F102E5B0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2F502302-0AF2-43D6-A73F-9EF6E3733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3128" y="1825625"/>
            <a:ext cx="774574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55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304F6-7063-4CFD-933D-E93B33F7C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Carbohydrates (Polysaccharides)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57B38-5F94-41F0-A8E7-06F39B966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/>
              <a:t>Means “Carbon + Water”</a:t>
            </a:r>
          </a:p>
          <a:p>
            <a:r>
              <a:rPr lang="en-US" dirty="0"/>
              <a:t>Monomer:  monosaccharide is (CH</a:t>
            </a:r>
            <a:r>
              <a:rPr lang="en-US" baseline="-25000" dirty="0"/>
              <a:t>2</a:t>
            </a:r>
            <a:r>
              <a:rPr lang="en-US" dirty="0"/>
              <a:t>O)n   </a:t>
            </a:r>
          </a:p>
          <a:p>
            <a:r>
              <a:rPr lang="en-US">
                <a:ea typeface="+mn-lt"/>
                <a:cs typeface="+mn-lt"/>
              </a:rPr>
              <a:t>Contains C,H,O in a 1:2:1 ratio</a:t>
            </a:r>
            <a:endParaRPr lang="en-US" dirty="0"/>
          </a:p>
          <a:p>
            <a:r>
              <a:rPr lang="en-US" dirty="0"/>
              <a:t>Examples:  </a:t>
            </a:r>
          </a:p>
          <a:p>
            <a:pPr marL="0" indent="0">
              <a:buNone/>
            </a:pPr>
            <a:r>
              <a:rPr lang="en-US" dirty="0"/>
              <a:t>		Glucose, Fructose- 6 carbon </a:t>
            </a:r>
            <a:r>
              <a:rPr lang="en-US" dirty="0">
                <a:solidFill>
                  <a:schemeClr val="accent2"/>
                </a:solidFill>
              </a:rPr>
              <a:t>monosaccharides (can be chains or rings)</a:t>
            </a:r>
          </a:p>
          <a:p>
            <a:pPr marL="0" indent="0">
              <a:buNone/>
            </a:pPr>
            <a:r>
              <a:rPr lang="en-US" dirty="0"/>
              <a:t>		Ribose and Deoxyribose- 5 carbon </a:t>
            </a:r>
            <a:r>
              <a:rPr lang="en-US" dirty="0">
                <a:solidFill>
                  <a:schemeClr val="accent2"/>
                </a:solidFill>
              </a:rPr>
              <a:t>monosaccharides</a:t>
            </a:r>
          </a:p>
          <a:p>
            <a:pPr marL="0" indent="0">
              <a:buNone/>
            </a:pPr>
            <a:r>
              <a:rPr lang="en-US" dirty="0"/>
              <a:t>		Sucrose and Lactose are di</a:t>
            </a:r>
            <a:r>
              <a:rPr lang="en-US" dirty="0">
                <a:solidFill>
                  <a:schemeClr val="accent2"/>
                </a:solidFill>
              </a:rPr>
              <a:t>saccharides </a:t>
            </a:r>
            <a:r>
              <a:rPr lang="en-US" dirty="0"/>
              <a:t>(2 mono linked together via condensation reaction)</a:t>
            </a: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1371600" lvl="3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84709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A143B-2F46-4761-A9A4-810FCFA3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7BBACD-A884-46BF-93FC-2EC04F146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6575" y="2110154"/>
            <a:ext cx="3731529" cy="3600084"/>
          </a:xfrm>
        </p:spPr>
      </p:pic>
      <p:pic>
        <p:nvPicPr>
          <p:cNvPr id="1026" name="Picture 2" descr="https://qph.fs.quoracdn.net/main-qimg-bb131dea00f010c030171ad1a9e5cfdb">
            <a:extLst>
              <a:ext uri="{FF2B5EF4-FFF2-40B4-BE49-F238E27FC236}">
                <a16:creationId xmlns:a16="http://schemas.microsoft.com/office/drawing/2014/main" id="{06BBFBB3-8D75-401D-B7E8-A2D2AE030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615" y="2130280"/>
            <a:ext cx="4448175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386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EEB08-28CD-4A12-A9CA-286206075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C908F-D725-4ABA-8EC3-6A8E08997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Monosaccharide/Disaccharides- </a:t>
            </a:r>
            <a:r>
              <a:rPr lang="en-US" dirty="0"/>
              <a:t>quick energy source</a:t>
            </a:r>
          </a:p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Polysaccharides- </a:t>
            </a:r>
            <a:r>
              <a:rPr lang="en-US" dirty="0"/>
              <a:t>energy storage and structural</a:t>
            </a:r>
          </a:p>
          <a:p>
            <a:pPr marL="514350" indent="-514350">
              <a:buAutoNum type="arabicPeriod"/>
            </a:pPr>
            <a:r>
              <a:rPr lang="en-US" b="1" dirty="0"/>
              <a:t>Starch</a:t>
            </a:r>
            <a:r>
              <a:rPr lang="en-US" dirty="0"/>
              <a:t>- how plants store energy</a:t>
            </a:r>
          </a:p>
          <a:p>
            <a:pPr marL="514350" indent="-514350">
              <a:buAutoNum type="arabicPeriod"/>
            </a:pPr>
            <a:r>
              <a:rPr lang="en-US" b="1" dirty="0"/>
              <a:t>Glycogen</a:t>
            </a:r>
            <a:r>
              <a:rPr lang="en-US" dirty="0"/>
              <a:t>- how animals store energy in liver and muscle cells</a:t>
            </a:r>
          </a:p>
          <a:p>
            <a:pPr marL="514350" indent="-514350">
              <a:buAutoNum type="arabicPeriod"/>
            </a:pPr>
            <a:r>
              <a:rPr lang="en-US" b="1" dirty="0"/>
              <a:t>Cellulose</a:t>
            </a:r>
            <a:r>
              <a:rPr lang="en-US" dirty="0"/>
              <a:t>- structural component in plant cells</a:t>
            </a:r>
          </a:p>
          <a:p>
            <a:pPr marL="514350" indent="-514350">
              <a:buAutoNum type="arabicPeriod"/>
            </a:pPr>
            <a:r>
              <a:rPr lang="en-US" b="1" dirty="0"/>
              <a:t>Chitin</a:t>
            </a:r>
            <a:r>
              <a:rPr lang="en-US" dirty="0"/>
              <a:t>- insect’s exoskeleton and fungi cell walls</a:t>
            </a:r>
          </a:p>
          <a:p>
            <a:pPr marL="514350" indent="-514350">
              <a:buAutoNum type="arabicPeriod"/>
            </a:pPr>
            <a:r>
              <a:rPr lang="en-US" b="1" dirty="0"/>
              <a:t>Peptidoglycan</a:t>
            </a:r>
            <a:r>
              <a:rPr lang="en-US" dirty="0"/>
              <a:t>- bacteria cell walls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03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B38E7-B005-422C-9CF6-1C12C0026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7A80C8B-0743-4B8D-AC25-EBBAFD180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5787" y="2333986"/>
            <a:ext cx="7505699" cy="39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08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1FD17-47CA-4B34-845A-19DEDEEEF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Question: Figure formula of Polys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03F1-FC30-4C3A-A25E-9A78ECD1C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Polysaccharide formulas C</a:t>
            </a:r>
            <a:r>
              <a:rPr lang="en-US" baseline="-25000" dirty="0"/>
              <a:t>n</a:t>
            </a:r>
            <a:r>
              <a:rPr lang="en-US" dirty="0"/>
              <a:t>H</a:t>
            </a:r>
            <a:r>
              <a:rPr lang="en-US" baseline="-25000" dirty="0"/>
              <a:t>2n</a:t>
            </a:r>
            <a:r>
              <a:rPr lang="en-US" dirty="0"/>
              <a:t>O</a:t>
            </a:r>
            <a:r>
              <a:rPr lang="en-US" baseline="-25000" dirty="0"/>
              <a:t>n   </a:t>
            </a:r>
            <a:r>
              <a:rPr lang="en-US" dirty="0"/>
              <a:t>- # of water molecules used to bind them.</a:t>
            </a:r>
          </a:p>
          <a:p>
            <a:pPr marL="0" indent="0">
              <a:buNone/>
            </a:pPr>
            <a:r>
              <a:rPr lang="en-US" dirty="0"/>
              <a:t>EX:  What is the formula of a 10 glucose polysaccharide?</a:t>
            </a:r>
          </a:p>
          <a:p>
            <a:pPr marL="0" indent="0">
              <a:buNone/>
            </a:pPr>
            <a:r>
              <a:rPr lang="en-US" dirty="0"/>
              <a:t>-10 glucose molecules (C</a:t>
            </a:r>
            <a:r>
              <a:rPr lang="en-US" baseline="-25000" dirty="0"/>
              <a:t>6</a:t>
            </a:r>
            <a:r>
              <a:rPr lang="en-US" dirty="0"/>
              <a:t>H</a:t>
            </a:r>
            <a:r>
              <a:rPr lang="en-US" baseline="-25000" dirty="0"/>
              <a:t>12</a:t>
            </a:r>
            <a:r>
              <a:rPr lang="en-US" dirty="0"/>
              <a:t>O</a:t>
            </a:r>
            <a:r>
              <a:rPr lang="en-US" baseline="-25000" dirty="0"/>
              <a:t>6</a:t>
            </a:r>
            <a:r>
              <a:rPr lang="en-US" dirty="0"/>
              <a:t>) in a chain would lose 9 H20’s to connect them.  So the formula would be C</a:t>
            </a:r>
            <a:r>
              <a:rPr lang="en-US" baseline="-25000" dirty="0"/>
              <a:t>60</a:t>
            </a:r>
            <a:r>
              <a:rPr lang="en-US" dirty="0"/>
              <a:t>H</a:t>
            </a:r>
            <a:r>
              <a:rPr lang="en-US" baseline="-25000" dirty="0"/>
              <a:t>102</a:t>
            </a:r>
            <a:r>
              <a:rPr lang="en-US" dirty="0"/>
              <a:t>O</a:t>
            </a:r>
            <a:r>
              <a:rPr lang="en-US" baseline="-25000" dirty="0"/>
              <a:t>51</a:t>
            </a:r>
          </a:p>
          <a:p>
            <a:pPr marL="0" indent="0">
              <a:buNone/>
            </a:pPr>
            <a:endParaRPr lang="en-US" sz="4000" baseline="-25000" dirty="0"/>
          </a:p>
          <a:p>
            <a:pPr marL="0" indent="0">
              <a:buNone/>
            </a:pPr>
            <a:r>
              <a:rPr lang="en-US" dirty="0"/>
              <a:t>For every connection you lose 1 H20 molecule.  You will always lose 1 less water than the length of the chain  (10-1=9)</a:t>
            </a:r>
          </a:p>
        </p:txBody>
      </p:sp>
    </p:spTree>
    <p:extLst>
      <p:ext uri="{BB962C8B-B14F-4D97-AF65-F5344CB8AC3E}">
        <p14:creationId xmlns:p14="http://schemas.microsoft.com/office/powerpoint/2010/main" val="219687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E60CC-68F0-400F-8C5D-C2EAC5269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Insoluble in water- hydrophobic= main characteristics</a:t>
            </a:r>
          </a:p>
          <a:p>
            <a:r>
              <a:rPr lang="en-US" dirty="0"/>
              <a:t>3 types:  fats, phospholipids, steroids</a:t>
            </a:r>
          </a:p>
          <a:p>
            <a:r>
              <a:rPr lang="en-US" dirty="0"/>
              <a:t>No true monomers</a:t>
            </a:r>
          </a:p>
          <a:p>
            <a:r>
              <a:rPr lang="en-US" dirty="0"/>
              <a:t>C,H,O unless a phospholipid (P)</a:t>
            </a:r>
          </a:p>
          <a:p>
            <a:pPr marL="514350" indent="-514350">
              <a:buAutoNum type="alphaUcPeriod"/>
            </a:pPr>
            <a:r>
              <a:rPr lang="en-US" b="1" dirty="0">
                <a:solidFill>
                  <a:srgbClr val="0070C0"/>
                </a:solidFill>
              </a:rPr>
              <a:t>Fats &amp; Oils- </a:t>
            </a:r>
            <a:r>
              <a:rPr lang="en-US" dirty="0"/>
              <a:t>Contain fatty acids and a glycerol</a:t>
            </a:r>
          </a:p>
          <a:p>
            <a:pPr marL="0" indent="0">
              <a:buNone/>
            </a:pPr>
            <a:r>
              <a:rPr lang="en-US" dirty="0"/>
              <a:t>(fats-solids-most animal products, oils-liquids-most plant products)</a:t>
            </a:r>
          </a:p>
          <a:p>
            <a:pPr marL="0" indent="0">
              <a:buNone/>
            </a:pPr>
            <a:r>
              <a:rPr lang="en-US" dirty="0"/>
              <a:t>Aka:  </a:t>
            </a:r>
            <a:r>
              <a:rPr lang="en-US" b="1" dirty="0"/>
              <a:t>triglycerides</a:t>
            </a:r>
          </a:p>
          <a:p>
            <a:pPr marL="0" indent="0">
              <a:buNone/>
            </a:pPr>
            <a:r>
              <a:rPr lang="en-US" dirty="0"/>
              <a:t>High energy storage molecule- 9.3 </a:t>
            </a:r>
            <a:r>
              <a:rPr lang="en-US" dirty="0" err="1"/>
              <a:t>cal</a:t>
            </a:r>
            <a:r>
              <a:rPr lang="en-US" dirty="0"/>
              <a:t>/g vs 4.1 in carbs and proteins  (due to all the H)- very compact and store energy in not a lot of space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8D12E3-0FF6-42A3-BCB2-9139B57B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Lipids</a:t>
            </a:r>
          </a:p>
        </p:txBody>
      </p:sp>
    </p:spTree>
    <p:extLst>
      <p:ext uri="{BB962C8B-B14F-4D97-AF65-F5344CB8AC3E}">
        <p14:creationId xmlns:p14="http://schemas.microsoft.com/office/powerpoint/2010/main" val="2622582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reationwiki.org/pool/images/7/74/Triglyceride.gif">
            <a:extLst>
              <a:ext uri="{FF2B5EF4-FFF2-40B4-BE49-F238E27FC236}">
                <a16:creationId xmlns:a16="http://schemas.microsoft.com/office/drawing/2014/main" id="{2C206C97-910F-42FD-9581-A9B9ED170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83" y="1481138"/>
            <a:ext cx="8878956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670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0F671-8826-44AD-93FC-A8872DE0A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Saturated vs Unsaturated Fats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BD40D-F24F-44C4-9955-953919D8A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/>
              <a:t>Unsaturated</a:t>
            </a:r>
            <a:r>
              <a:rPr lang="en-US" dirty="0"/>
              <a:t>:   have some double bonds between carbons.  This causes “kinks” in the chain and keeps them liquid at room temperature.  (oils/plant based)  (stack of papers stack easily if placed right on top of each other.  Every double bond gives paper a wrinkle and they can’t stay compact-liquid)   (healthy fats)</a:t>
            </a:r>
          </a:p>
          <a:p>
            <a:pPr marL="514350" indent="-514350">
              <a:buAutoNum type="arabicPeriod"/>
            </a:pPr>
            <a:r>
              <a:rPr lang="en-US" b="1" dirty="0"/>
              <a:t>Saturated:  </a:t>
            </a:r>
            <a:r>
              <a:rPr lang="en-US" dirty="0"/>
              <a:t>all single bonds between carbons.  Every carbon is “saturated” with a carbon.  They are solid at room temperature.  (fats/animal products).  No “kinks”</a:t>
            </a:r>
          </a:p>
        </p:txBody>
      </p:sp>
    </p:spTree>
    <p:extLst>
      <p:ext uri="{BB962C8B-B14F-4D97-AF65-F5344CB8AC3E}">
        <p14:creationId xmlns:p14="http://schemas.microsoft.com/office/powerpoint/2010/main" val="2540519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lc.dcccd.edu/images/biology/lesson3/saturated_and_unsaturated_fatty_acid_models.jpg">
            <a:extLst>
              <a:ext uri="{FF2B5EF4-FFF2-40B4-BE49-F238E27FC236}">
                <a16:creationId xmlns:a16="http://schemas.microsoft.com/office/drawing/2014/main" id="{216BDBAC-2A30-46ED-8145-3C85856876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6769" y="643466"/>
            <a:ext cx="10086536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106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6DF8-E82C-4D65-8A52-070C1A6F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Lipids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6B48D-8A17-432B-BC9F-3EA1B7B6D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 startAt="2"/>
            </a:pPr>
            <a:r>
              <a:rPr lang="en-US" b="1" dirty="0">
                <a:solidFill>
                  <a:srgbClr val="0070C0"/>
                </a:solidFill>
              </a:rPr>
              <a:t>Phospholipids- </a:t>
            </a:r>
            <a:r>
              <a:rPr lang="en-US" dirty="0"/>
              <a:t>2 fatty acids, a phosphate, and a glycerol</a:t>
            </a:r>
          </a:p>
          <a:p>
            <a:r>
              <a:rPr lang="en-US" dirty="0"/>
              <a:t>Have polar heads (phosphate/glycerol) and non-polar tails (fatty acids) arrange in double layer in water</a:t>
            </a:r>
          </a:p>
          <a:p>
            <a:r>
              <a:rPr lang="en-US" dirty="0"/>
              <a:t>Found in cell membrane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835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homepage.smc.edu/wissmann_paul/anatomy2textbook/phospholipid.jpg">
            <a:extLst>
              <a:ext uri="{FF2B5EF4-FFF2-40B4-BE49-F238E27FC236}">
                <a16:creationId xmlns:a16="http://schemas.microsoft.com/office/drawing/2014/main" id="{A988AF66-3132-44D0-B4C9-36EBC23F78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3224" y="643466"/>
            <a:ext cx="760555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725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802F9-EB1A-4853-8733-453351098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Lipids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EB816-F0CA-4760-89E3-86323D8B0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514350" indent="-514350">
              <a:buAutoNum type="alphaUcPeriod" startAt="3"/>
            </a:pPr>
            <a:r>
              <a:rPr lang="en-US" b="1" dirty="0">
                <a:solidFill>
                  <a:schemeClr val="accent1"/>
                </a:solidFill>
              </a:rPr>
              <a:t>Steroids-  </a:t>
            </a:r>
            <a:r>
              <a:rPr lang="en-US" dirty="0"/>
              <a:t>4 fused carbon rings.   </a:t>
            </a:r>
          </a:p>
          <a:p>
            <a:r>
              <a:rPr lang="en-US" dirty="0"/>
              <a:t>Cholesterol is the base unit of a steroid.  </a:t>
            </a:r>
          </a:p>
          <a:p>
            <a:r>
              <a:rPr lang="en-US" dirty="0"/>
              <a:t>Includes sex hormones (testosterones, progesterone,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621F3A-22A7-4F7F-B207-5F9938F81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62" y="3843852"/>
            <a:ext cx="8601065" cy="301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31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89FB-B97C-4223-9F47-20EB9A7A1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en-US" dirty="0"/>
              <a:t>Proteins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44324-5720-469B-B382-902198A72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r>
              <a:rPr lang="en-US" sz="2600" dirty="0"/>
              <a:t>Monomers:  amino acids</a:t>
            </a:r>
          </a:p>
          <a:p>
            <a:r>
              <a:rPr lang="en-US" sz="2600" dirty="0"/>
              <a:t>Structure:  Amino group, carboxyl group, and alpha carbon, hydrogen, and a R-group</a:t>
            </a:r>
          </a:p>
          <a:p>
            <a:r>
              <a:rPr lang="en-US" sz="2600" dirty="0"/>
              <a:t>Contains C,H,O, N and sometimes S</a:t>
            </a:r>
          </a:p>
          <a:p>
            <a:r>
              <a:rPr lang="en-US" sz="2600" dirty="0"/>
              <a:t>20 different kinds (differentiated by the R-group)</a:t>
            </a:r>
          </a:p>
          <a:p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3502CF-CBBA-4126-A8BA-1054C87E71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88" r="2" b="2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87380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2607C-4FE6-4353-BAED-53FD6A5C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912E71-65E0-4235-B3E5-0C6C7BC91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730948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27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AA493-C28D-40C9-855C-89F13FA84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Proteins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85692-D2B8-4C18-9CA0-BF7BB404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Some R groups will repel each other, some will attract each other.  This will determine how they are folded – which will determine the function of the protein. </a:t>
            </a:r>
          </a:p>
          <a:p>
            <a:r>
              <a:rPr lang="en-US" dirty="0"/>
              <a:t>Proteins are held together by covalent bonds called peptide bonds</a:t>
            </a:r>
          </a:p>
          <a:p>
            <a:r>
              <a:rPr lang="en-US" dirty="0"/>
              <a:t>Peptide bonds:  condensation reactions between the H on one amino group and the OH on the carboxyl group of the next amino acid.  </a:t>
            </a:r>
          </a:p>
        </p:txBody>
      </p:sp>
    </p:spTree>
    <p:extLst>
      <p:ext uri="{BB962C8B-B14F-4D97-AF65-F5344CB8AC3E}">
        <p14:creationId xmlns:p14="http://schemas.microsoft.com/office/powerpoint/2010/main" val="2472478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35242-264E-4EDF-A29D-374D4DE30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s://i.pinimg.com/736x/9d/11/07/9d1107d6641eec2a59d0afa59adc18b5--condensation-reaction-peptide-bond.jpg">
            <a:extLst>
              <a:ext uri="{FF2B5EF4-FFF2-40B4-BE49-F238E27FC236}">
                <a16:creationId xmlns:a16="http://schemas.microsoft.com/office/drawing/2014/main" id="{1F853E80-5D16-4D9F-955E-BC141B6CD27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295" y="622851"/>
            <a:ext cx="8666921" cy="587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3D3C15-DA2E-432E-9395-BC72B0103869}"/>
              </a:ext>
            </a:extLst>
          </p:cNvPr>
          <p:cNvSpPr txBox="1"/>
          <p:nvPr/>
        </p:nvSpPr>
        <p:spPr>
          <a:xfrm>
            <a:off x="9476509" y="4538749"/>
            <a:ext cx="20948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Dipeptide is 2 amino acids linked together</a:t>
            </a:r>
          </a:p>
        </p:txBody>
      </p:sp>
    </p:spTree>
    <p:extLst>
      <p:ext uri="{BB962C8B-B14F-4D97-AF65-F5344CB8AC3E}">
        <p14:creationId xmlns:p14="http://schemas.microsoft.com/office/powerpoint/2010/main" val="2993965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40EB3-AFE0-48C9-A551-2DC3BD3D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437FC-6D9C-48F6-A166-E563B174F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Examples:  </a:t>
            </a:r>
            <a:r>
              <a:rPr lang="en-US" dirty="0">
                <a:solidFill>
                  <a:schemeClr val="accent2"/>
                </a:solidFill>
              </a:rPr>
              <a:t>Enzymes </a:t>
            </a:r>
            <a:r>
              <a:rPr lang="en-US" dirty="0"/>
              <a:t>(speeds up reactions), </a:t>
            </a:r>
            <a:r>
              <a:rPr lang="en-US" dirty="0">
                <a:solidFill>
                  <a:schemeClr val="accent2"/>
                </a:solidFill>
              </a:rPr>
              <a:t>keratin</a:t>
            </a:r>
            <a:r>
              <a:rPr lang="en-US" dirty="0"/>
              <a:t> (structure of hair and nails), </a:t>
            </a:r>
            <a:r>
              <a:rPr lang="en-US" dirty="0">
                <a:solidFill>
                  <a:schemeClr val="accent2"/>
                </a:solidFill>
              </a:rPr>
              <a:t>hemoglobin</a:t>
            </a:r>
            <a:r>
              <a:rPr lang="en-US" dirty="0"/>
              <a:t> (carries oxygen in blood), </a:t>
            </a:r>
            <a:r>
              <a:rPr lang="en-US" dirty="0">
                <a:solidFill>
                  <a:schemeClr val="accent2"/>
                </a:solidFill>
              </a:rPr>
              <a:t>elastin</a:t>
            </a:r>
            <a:r>
              <a:rPr lang="en-US" dirty="0"/>
              <a:t> (structure of skin), </a:t>
            </a:r>
            <a:r>
              <a:rPr lang="en-US" dirty="0">
                <a:solidFill>
                  <a:schemeClr val="accent2"/>
                </a:solidFill>
              </a:rPr>
              <a:t>hormones</a:t>
            </a:r>
            <a:r>
              <a:rPr lang="en-US" dirty="0"/>
              <a:t> (other than steroids, </a:t>
            </a:r>
            <a:r>
              <a:rPr lang="en-US" dirty="0" err="1"/>
              <a:t>i.e</a:t>
            </a:r>
            <a:r>
              <a:rPr lang="en-US" dirty="0"/>
              <a:t>: insulin, growth hormone), </a:t>
            </a:r>
            <a:r>
              <a:rPr lang="en-US" dirty="0">
                <a:solidFill>
                  <a:schemeClr val="accent2"/>
                </a:solidFill>
              </a:rPr>
              <a:t>collagen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pigments</a:t>
            </a:r>
            <a:r>
              <a:rPr lang="en-US" dirty="0"/>
              <a:t> (melanin), </a:t>
            </a:r>
            <a:r>
              <a:rPr lang="en-US" dirty="0">
                <a:solidFill>
                  <a:schemeClr val="accent2"/>
                </a:solidFill>
              </a:rPr>
              <a:t>antibodies</a:t>
            </a:r>
            <a:r>
              <a:rPr lang="en-US" dirty="0"/>
              <a:t> (fight off diseases)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35E1CE-F90E-4EF2-89BB-9A1937CED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957" y="4065563"/>
            <a:ext cx="4835967" cy="279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400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F5C9A-C929-4BAA-9A30-94872ED1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://slideplayer.com/6666490/23/images/2/These+are+examples+of+protein+function.jpg">
            <a:extLst>
              <a:ext uri="{FF2B5EF4-FFF2-40B4-BE49-F238E27FC236}">
                <a16:creationId xmlns:a16="http://schemas.microsoft.com/office/drawing/2014/main" id="{5F6F57BA-357F-4331-BB15-8FC8249F51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7" y="365124"/>
            <a:ext cx="10628243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720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1F626-64C9-451B-9956-96843D80B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B3A99-C7CB-4778-A4EC-C1CACBA41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1. Primary- </a:t>
            </a:r>
            <a:r>
              <a:rPr lang="en-US" dirty="0"/>
              <a:t>the order of amino acids in the chain.   Look for the repeating NCC to count amino acids.  (aka: polypeptide chain)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E1FB38-6859-4B8F-923F-A3498B199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754" y="3137094"/>
            <a:ext cx="9678572" cy="303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71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7C0BF-34FA-411D-873B-71DE55E5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Protein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321EA-E810-40B1-AFC3-4483DCF4C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97807" cy="4351338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AutoNum type="arabicPeriod" startAt="2"/>
            </a:pPr>
            <a:r>
              <a:rPr lang="en-US" sz="3200" b="1" dirty="0"/>
              <a:t>Secondary Structure- </a:t>
            </a:r>
            <a:r>
              <a:rPr lang="en-US" sz="3200" dirty="0"/>
              <a:t>caused by </a:t>
            </a:r>
            <a:r>
              <a:rPr lang="en-US" sz="3200" b="1" dirty="0"/>
              <a:t>hydrogen</a:t>
            </a:r>
            <a:r>
              <a:rPr lang="en-US" sz="3200" dirty="0"/>
              <a:t> bonding of amino and carboxyl groups of different amino acids- patterns form </a:t>
            </a:r>
            <a:r>
              <a:rPr lang="en-US" sz="3200" b="1" dirty="0"/>
              <a:t>alpha helix </a:t>
            </a:r>
            <a:r>
              <a:rPr lang="en-US" sz="3200" dirty="0"/>
              <a:t>or </a:t>
            </a:r>
            <a:r>
              <a:rPr lang="en-US" sz="3200" b="1" dirty="0"/>
              <a:t>beta pleated sheets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r>
              <a:rPr lang="en-US" sz="3200" dirty="0"/>
              <a:t>Proteins will have sections of both helixes and sheets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F1BED8-BA00-43B3-BA29-1AFCDC0FAA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15" b="-2"/>
          <a:stretch/>
        </p:blipFill>
        <p:spPr>
          <a:xfrm>
            <a:off x="5120640" y="1904281"/>
            <a:ext cx="6233160" cy="427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224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6F537-6F32-489F-8D2B-2865373D3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7814"/>
          </a:xfrm>
        </p:spPr>
        <p:txBody>
          <a:bodyPr/>
          <a:lstStyle/>
          <a:p>
            <a:r>
              <a:rPr lang="en-US"/>
              <a:t>Protein Structure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24ECC-FDDC-40A4-A519-330DD1CBB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2940"/>
            <a:ext cx="5112026" cy="5024023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b="1" dirty="0"/>
              <a:t>Tertiary-  </a:t>
            </a:r>
            <a:r>
              <a:rPr lang="en-US" dirty="0"/>
              <a:t>R- groups interact with one another.  The protein bends and twists itself into a 3D like shape.  </a:t>
            </a:r>
          </a:p>
          <a:p>
            <a:r>
              <a:rPr lang="en-US" dirty="0"/>
              <a:t>Disulfide bridges, hydrogen bonds, ionic bonds all contribute to the tertiary structure between R-groups</a:t>
            </a:r>
          </a:p>
          <a:p>
            <a:pPr marL="0" indent="0">
              <a:buNone/>
            </a:pPr>
            <a:r>
              <a:rPr lang="en-US" dirty="0"/>
              <a:t>Note:  changes in </a:t>
            </a:r>
            <a:r>
              <a:rPr lang="en-US" dirty="0" err="1"/>
              <a:t>ph</a:t>
            </a:r>
            <a:r>
              <a:rPr lang="en-US" dirty="0"/>
              <a:t> and temperature will cause secondary and tertiary structure to break and DENATURE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2B9A69-3F4A-4F7A-AA17-C180A03E3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226" y="571500"/>
            <a:ext cx="527579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81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1A8EE-81DF-4606-BB49-EB6040989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604DC-DE48-40C1-8559-1D5FEDB61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4.  Quaternary- </a:t>
            </a:r>
            <a:r>
              <a:rPr lang="en-US" dirty="0"/>
              <a:t>Only some proteins will reach this level of structure.  This is when the protein consist of multiple polypeptides.  Example:  Hemoglobin is made of 4 polypeptides. Insulin is also an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F591E7-BCB1-4E0F-A41B-1605FF3D4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852" y="3429000"/>
            <a:ext cx="7329268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0597F-C7CD-4F07-A1FE-C147F2AE0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Chaperonins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53162-ED7E-42E4-8C61-DAA0E5EBD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Complex proteins that help fold proteins correctly.  </a:t>
            </a:r>
          </a:p>
        </p:txBody>
      </p:sp>
    </p:spTree>
    <p:extLst>
      <p:ext uri="{BB962C8B-B14F-4D97-AF65-F5344CB8AC3E}">
        <p14:creationId xmlns:p14="http://schemas.microsoft.com/office/powerpoint/2010/main" val="250195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A2AF1-A4DD-49BA-9E6A-ECD00373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5089"/>
            <a:ext cx="10515600" cy="1325563"/>
          </a:xfrm>
        </p:spPr>
        <p:txBody>
          <a:bodyPr/>
          <a:lstStyle/>
          <a:p>
            <a:r>
              <a:rPr lang="en-US" dirty="0"/>
              <a:t>Nucleic Acids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30CFF-8171-4186-9692-5AE6F061E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 RNA/DNA</a:t>
            </a:r>
          </a:p>
          <a:p>
            <a:r>
              <a:rPr lang="en-US" dirty="0"/>
              <a:t>Monomers: nucleotide</a:t>
            </a:r>
          </a:p>
          <a:p>
            <a:r>
              <a:rPr lang="en-US" sz="2000" dirty="0"/>
              <a:t>Composed of:  pentose sugar, phosphate, nitrogen base</a:t>
            </a:r>
          </a:p>
          <a:p>
            <a:r>
              <a:rPr lang="en-US" dirty="0"/>
              <a:t>C,H,O,N,P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464966-66D2-4E12-90D0-795E356E0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720" y="1275679"/>
            <a:ext cx="3954280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AC9993-D03A-4839-8E21-933993406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509" y="3587260"/>
            <a:ext cx="4835011" cy="304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26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F84FA-0D14-462C-B277-AE27834C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E09C1-275C-4633-BD86-999F81F5C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Nucleic acids contain directions for making proteins.    </a:t>
            </a:r>
          </a:p>
          <a:p>
            <a:r>
              <a:rPr lang="en-US" dirty="0"/>
              <a:t>Damage to nucleic acids (mutations) means </a:t>
            </a:r>
            <a:r>
              <a:rPr lang="en-US"/>
              <a:t>faulty proteins are made (or not at all)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072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2650-961B-459D-8186-933BFF7A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dna structure">
            <a:extLst>
              <a:ext uri="{FF2B5EF4-FFF2-40B4-BE49-F238E27FC236}">
                <a16:creationId xmlns:a16="http://schemas.microsoft.com/office/drawing/2014/main" id="{1404FA74-AA07-4B28-9452-62618CCF29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727466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9E3BB1-CDF0-4F8D-8A11-FE5C12370334}"/>
              </a:ext>
            </a:extLst>
          </p:cNvPr>
          <p:cNvSpPr txBox="1"/>
          <p:nvPr/>
        </p:nvSpPr>
        <p:spPr>
          <a:xfrm>
            <a:off x="8657617" y="2315183"/>
            <a:ext cx="28404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Usually double stranded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Contains Thymine not Uracil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Runs 5’ to 3’ one </a:t>
            </a:r>
            <a:r>
              <a:rPr lang="en-US" sz="2400" dirty="0" err="1"/>
              <a:t>one</a:t>
            </a:r>
            <a:r>
              <a:rPr lang="en-US" sz="2400" dirty="0"/>
              <a:t> strand and 3’ to 5’ on the opposite strand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Contains deoxyribose not ribose (missing hydroxyl group)</a:t>
            </a:r>
          </a:p>
        </p:txBody>
      </p:sp>
    </p:spTree>
    <p:extLst>
      <p:ext uri="{BB962C8B-B14F-4D97-AF65-F5344CB8AC3E}">
        <p14:creationId xmlns:p14="http://schemas.microsoft.com/office/powerpoint/2010/main" val="3782045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42E88-EE87-4E7F-89DA-C3294B6B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8CCB623-84D2-4099-9EFA-26F85D52B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84443"/>
            <a:ext cx="9726038" cy="416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00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867</Words>
  <Application>Microsoft Office PowerPoint</Application>
  <PresentationFormat>Widescreen</PresentationFormat>
  <Paragraphs>94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Organic Compounds/Macromolecules/Biomolecules</vt:lpstr>
      <vt:lpstr>Organic Molecules  AKA:  Macromolecules/Biomolecules</vt:lpstr>
      <vt:lpstr>Building and Breaking Apart Organic Molecules</vt:lpstr>
      <vt:lpstr>PowerPoint Presentation</vt:lpstr>
      <vt:lpstr>PowerPoint Presentation</vt:lpstr>
      <vt:lpstr>PowerPoint Presentation</vt:lpstr>
      <vt:lpstr>PowerPoint Presentation</vt:lpstr>
      <vt:lpstr>Carbohydrates (Polysaccharides)</vt:lpstr>
      <vt:lpstr>PowerPoint Presentation</vt:lpstr>
      <vt:lpstr>Functions</vt:lpstr>
      <vt:lpstr>PowerPoint Presentation</vt:lpstr>
      <vt:lpstr>Practice Question: Figure formula of Polys</vt:lpstr>
      <vt:lpstr>Lipids</vt:lpstr>
      <vt:lpstr>PowerPoint Presentation</vt:lpstr>
      <vt:lpstr>Saturated vs Unsaturated Fats</vt:lpstr>
      <vt:lpstr>PowerPoint Presentation</vt:lpstr>
      <vt:lpstr>Lipids</vt:lpstr>
      <vt:lpstr>PowerPoint Presentation</vt:lpstr>
      <vt:lpstr>Lipids</vt:lpstr>
      <vt:lpstr>Proteins</vt:lpstr>
      <vt:lpstr>PowerPoint Presentation</vt:lpstr>
      <vt:lpstr>Proteins</vt:lpstr>
      <vt:lpstr>PowerPoint Presentation</vt:lpstr>
      <vt:lpstr>Proteins</vt:lpstr>
      <vt:lpstr>PowerPoint Presentation</vt:lpstr>
      <vt:lpstr>Protein structure</vt:lpstr>
      <vt:lpstr>Protein Structure</vt:lpstr>
      <vt:lpstr>Protein Structure</vt:lpstr>
      <vt:lpstr>Protein Structure</vt:lpstr>
      <vt:lpstr>Chaperonins</vt:lpstr>
      <vt:lpstr>Nucleic Acids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Compounds/Macromolecules/Biomolecules</dc:title>
  <dc:creator>Hollye Dabney</dc:creator>
  <cp:lastModifiedBy>Hollye Dabney</cp:lastModifiedBy>
  <cp:revision>91</cp:revision>
  <dcterms:created xsi:type="dcterms:W3CDTF">2019-07-10T20:36:33Z</dcterms:created>
  <dcterms:modified xsi:type="dcterms:W3CDTF">2019-08-26T19:33:46Z</dcterms:modified>
</cp:coreProperties>
</file>